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71" r:id="rId5"/>
    <p:sldId id="261" r:id="rId6"/>
    <p:sldId id="260" r:id="rId7"/>
    <p:sldId id="270" r:id="rId8"/>
    <p:sldId id="264" r:id="rId9"/>
    <p:sldId id="265" r:id="rId10"/>
    <p:sldId id="266" r:id="rId11"/>
    <p:sldId id="281" r:id="rId12"/>
    <p:sldId id="280" r:id="rId13"/>
    <p:sldId id="279" r:id="rId14"/>
    <p:sldId id="276" r:id="rId15"/>
    <p:sldId id="277" r:id="rId16"/>
    <p:sldId id="285" r:id="rId17"/>
    <p:sldId id="286" r:id="rId18"/>
    <p:sldId id="300" r:id="rId19"/>
    <p:sldId id="273" r:id="rId20"/>
    <p:sldId id="284" r:id="rId21"/>
    <p:sldId id="291" r:id="rId22"/>
    <p:sldId id="290" r:id="rId23"/>
    <p:sldId id="297" r:id="rId24"/>
    <p:sldId id="306" r:id="rId25"/>
    <p:sldId id="298" r:id="rId26"/>
    <p:sldId id="305" r:id="rId27"/>
    <p:sldId id="307" r:id="rId28"/>
    <p:sldId id="30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CCFF"/>
    <a:srgbClr val="DDE7F3"/>
    <a:srgbClr val="EDF2F9"/>
    <a:srgbClr val="FFE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FBD46-70BD-4089-B433-5E852A703AAD}" type="datetimeFigureOut">
              <a:rPr lang="ru-RU" smtClean="0"/>
              <a:pPr/>
              <a:t>02.12.2025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52643-B374-4B8B-8F23-4BA7AD4CF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52643-B374-4B8B-8F23-4BA7AD4CF9A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FaR4/5v8vQ3d1J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hyperlink" Target="https://vk.com/wall-216960375_924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76.png"/><Relationship Id="rId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17506" y="1988840"/>
            <a:ext cx="78138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 старшего дошкольного возраста в процессе организации творчества и «живого» общения родителей со своими детьми в процессе формирования у детей знаний о родном городе -   Каменск-Уральский и о своей Родине.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979712" y="116632"/>
            <a:ext cx="705678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Aptos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Aptos"/>
                <a:cs typeface="Times New Roman" pitchFamily="18" charset="0"/>
              </a:rPr>
            </a:br>
            <a: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Aptos"/>
                <a:cs typeface="Times New Roman" pitchFamily="18" charset="0"/>
              </a:rPr>
              <a:t> </a:t>
            </a:r>
            <a: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Aptos"/>
                <a:ea typeface="Aptos"/>
                <a:cs typeface="Times New Roman" pitchFamily="18" charset="0"/>
              </a:rPr>
              <a:t>«</a:t>
            </a:r>
            <a: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Aptos"/>
                <a:cs typeface="Times New Roman" pitchFamily="18" charset="0"/>
              </a:rPr>
              <a:t>Детский сад № 25 комбинированного вида</a:t>
            </a:r>
            <a:r>
              <a:rPr kumimoji="0" lang="ru-RU" sz="1700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Aptos"/>
                <a:ea typeface="Aptos"/>
                <a:cs typeface="Times New Roman" pitchFamily="18" charset="0"/>
              </a:rPr>
              <a:t>»</a:t>
            </a:r>
            <a:endParaRPr kumimoji="0" lang="ru-RU" sz="1700" b="0" i="0" u="none" strike="noStrike" cap="none" normalizeH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148064" y="4869160"/>
            <a:ext cx="38164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                           Воспитатели: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Ватлина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 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Aptos" charset="0"/>
                <a:cs typeface="Times New Roman" pitchFamily="18" charset="0"/>
              </a:rPr>
              <a:t>лена Григорьевна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Воронкова М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Aptos" charset="0"/>
                <a:cs typeface="Times New Roman" pitchFamily="18" charset="0"/>
              </a:rPr>
              <a:t>арина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С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Aptos" charset="0"/>
                <a:cs typeface="Times New Roman" pitchFamily="18" charset="0"/>
              </a:rPr>
              <a:t>ергеевна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259632" y="6085602"/>
            <a:ext cx="6715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1675" algn="l"/>
                <a:tab pos="2163763" algn="l"/>
              </a:tabLst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Каменск – 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Уральский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городской округ, 2025 г.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5C3864-A956-A882-40F0-840C347FD42B}"/>
              </a:ext>
            </a:extLst>
          </p:cNvPr>
          <p:cNvSpPr txBox="1"/>
          <p:nvPr/>
        </p:nvSpPr>
        <p:spPr>
          <a:xfrm>
            <a:off x="1619672" y="764704"/>
            <a:ext cx="7200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XXXIV Международных Рождественских образовательных чтений «Просвещение и нравственность: формирование личности вызовы времени»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14546" y="0"/>
            <a:ext cx="59293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Рисование и лепка «Монумент «Пушка»</a:t>
            </a:r>
          </a:p>
        </p:txBody>
      </p:sp>
      <p:pic>
        <p:nvPicPr>
          <p:cNvPr id="32769" name="Picture 1" descr="C:\Users\My PC\Downloads\мы живем в россии\tcFq45XBYtBlJsIyAzhQwHj1qtSg2o3eAcONR1uiqIIAP2F5cqUjTy3yRPEDTrAg5UGSmJlF5trKKhKaRJ3JazD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3" y="3805556"/>
            <a:ext cx="4572033" cy="2796798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32770" name="Picture 2" descr="C:\Users\My PC\Downloads\мы живем в россии\20250317_153657.jpg"/>
          <p:cNvPicPr>
            <a:picLocks noChangeAspect="1" noChangeArrowheads="1"/>
          </p:cNvPicPr>
          <p:nvPr/>
        </p:nvPicPr>
        <p:blipFill>
          <a:blip r:embed="rId4" cstate="print"/>
          <a:srcRect l="22222"/>
          <a:stretch>
            <a:fillRect/>
          </a:stretch>
        </p:blipFill>
        <p:spPr bwMode="auto">
          <a:xfrm rot="5400000">
            <a:off x="4088918" y="1268877"/>
            <a:ext cx="2680675" cy="200026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32771" name="Picture 3" descr="C:\Users\My PC\Downloads\мы живем в россии\20250317_152717.jpg"/>
          <p:cNvPicPr>
            <a:picLocks noChangeAspect="1" noChangeArrowheads="1"/>
          </p:cNvPicPr>
          <p:nvPr/>
        </p:nvPicPr>
        <p:blipFill>
          <a:blip r:embed="rId5" cstate="print"/>
          <a:srcRect l="12043" r="8182"/>
          <a:stretch>
            <a:fillRect/>
          </a:stretch>
        </p:blipFill>
        <p:spPr bwMode="auto">
          <a:xfrm rot="10800000" flipV="1">
            <a:off x="1142976" y="928670"/>
            <a:ext cx="3071835" cy="261621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32772" name="Picture 4" descr="C:\Users\My PC\Downloads\мы живем в россии\20250318_0806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928670"/>
            <a:ext cx="2357454" cy="26942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8" name="Picture 2" descr="C:\Users\My PC\Downloads\мы живем в россии\20250321_095725.jpg"/>
          <p:cNvPicPr>
            <a:picLocks noChangeAspect="1" noChangeArrowheads="1"/>
          </p:cNvPicPr>
          <p:nvPr/>
        </p:nvPicPr>
        <p:blipFill>
          <a:blip r:embed="rId7" cstate="print"/>
          <a:srcRect l="16944" r="15101"/>
          <a:stretch>
            <a:fillRect/>
          </a:stretch>
        </p:blipFill>
        <p:spPr bwMode="auto">
          <a:xfrm rot="5400000">
            <a:off x="1289201" y="3639965"/>
            <a:ext cx="2821196" cy="311364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59632" y="620688"/>
            <a:ext cx="70723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Занятие. К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онструирование «Наша улица»</a:t>
            </a:r>
          </a:p>
        </p:txBody>
      </p:sp>
      <p:pic>
        <p:nvPicPr>
          <p:cNvPr id="3" name="Picture 1" descr="C:\Users\My PC\Downloads\мы живем в россии\20250327_092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96183" y="2292526"/>
            <a:ext cx="3744418" cy="284901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907DC3-58D1-2625-7805-A124830DF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872" y="1844824"/>
            <a:ext cx="5468331" cy="374441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51720" y="116632"/>
            <a:ext cx="68580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 библиотеку им. Пушкина на выставку книг о родном городе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8673" name="Picture 1" descr="C:\Users\My PC\Downloads\мы живем в россии\BngJHjPj06Gn3lrgar5-XkBenxQNatFwpeIs_Hpwe8eutpcjOfC-0HGbzCXC5abwS2GHPCOZfbgywJreziVZMHvQ.jpg"/>
          <p:cNvPicPr>
            <a:picLocks noChangeAspect="1" noChangeArrowheads="1"/>
          </p:cNvPicPr>
          <p:nvPr/>
        </p:nvPicPr>
        <p:blipFill>
          <a:blip r:embed="rId4" cstate="print"/>
          <a:srcRect l="1297" t="20706"/>
          <a:stretch/>
        </p:blipFill>
        <p:spPr bwMode="auto">
          <a:xfrm>
            <a:off x="4499992" y="1124744"/>
            <a:ext cx="4098456" cy="246427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8674" name="Picture 2" descr="C:\Users\My PC\Downloads\мы живем в россии\DSCF2070.JPG"/>
          <p:cNvPicPr>
            <a:picLocks noChangeAspect="1" noChangeArrowheads="1"/>
          </p:cNvPicPr>
          <p:nvPr/>
        </p:nvPicPr>
        <p:blipFill>
          <a:blip r:embed="rId5" cstate="print"/>
          <a:srcRect t="10700" r="28319"/>
          <a:stretch/>
        </p:blipFill>
        <p:spPr bwMode="auto">
          <a:xfrm>
            <a:off x="5940152" y="3933056"/>
            <a:ext cx="2736304" cy="2556639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sp>
        <p:nvSpPr>
          <p:cNvPr id="29700" name="AutoShape 4" descr="C:\Users\My PC\Downloads\%D0%BC%D1%8B %D0%B6%D0%B8%D0%B2%D0%B5%D0%BC %D0%B2 %D1%80%D0%BE%D1%81%D1%81%D0%B8%D0%B8\DSCF20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C:\Users\My PC\Downloads\мы живем в россии\DSCF2093.JPG"/>
          <p:cNvPicPr>
            <a:picLocks noChangeAspect="1" noChangeArrowheads="1"/>
          </p:cNvPicPr>
          <p:nvPr/>
        </p:nvPicPr>
        <p:blipFill>
          <a:blip r:embed="rId6" cstate="print"/>
          <a:srcRect l="11311" t="18034" r="42229" b="12336"/>
          <a:stretch/>
        </p:blipFill>
        <p:spPr bwMode="auto">
          <a:xfrm>
            <a:off x="1691680" y="1124744"/>
            <a:ext cx="2170634" cy="2439912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1026" name="Picture 2" descr="D:\мы живем в россии\ef6dI-AFZns1_yiG7b6cGZPKjInO6MsdS6b4g5eQ__mHYptL0pNtIFhu4g4jJKlO7HzCML9qM9HQ2Ly19vA-KVbf.jpg"/>
          <p:cNvPicPr>
            <a:picLocks noChangeAspect="1" noChangeArrowheads="1"/>
          </p:cNvPicPr>
          <p:nvPr/>
        </p:nvPicPr>
        <p:blipFill>
          <a:blip r:embed="rId7" cstate="print"/>
          <a:srcRect l="1" t="12031" r="-573"/>
          <a:stretch/>
        </p:blipFill>
        <p:spPr bwMode="auto">
          <a:xfrm>
            <a:off x="1691680" y="3933056"/>
            <a:ext cx="3947474" cy="259228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00298" y="404664"/>
            <a:ext cx="6643702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выходного дня в театр Драмы «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Закулисье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театра Драмы»</a:t>
            </a:r>
          </a:p>
        </p:txBody>
      </p:sp>
      <p:pic>
        <p:nvPicPr>
          <p:cNvPr id="27649" name="Picture 1" descr="C:\Users\My PC\Downloads\мы живем в россии\20241104_115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47997" y="2516899"/>
            <a:ext cx="4224469" cy="3168352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9698" name="Picture 2" descr="Драма №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404664"/>
            <a:ext cx="2664755" cy="1269923"/>
          </a:xfrm>
          <a:prstGeom prst="rect">
            <a:avLst/>
          </a:prstGeom>
          <a:noFill/>
        </p:spPr>
      </p:pic>
      <p:sp>
        <p:nvSpPr>
          <p:cNvPr id="28674" name="AutoShape 2" descr="blob:https://web.whatsapp.com/e7a12c35-1f56-4c78-9dc1-f948bb38f3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5" name="Picture 3" descr="C:\Users\My PC\Downloads\WhatsApp Image 2025-10-03 at 12.49.2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988840"/>
            <a:ext cx="3168352" cy="4224471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187624" y="476672"/>
            <a:ext cx="7000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с детьми В УРФУ</a:t>
            </a:r>
          </a:p>
        </p:txBody>
      </p:sp>
      <p:pic>
        <p:nvPicPr>
          <p:cNvPr id="26626" name="Picture 2" descr="C:\Users\My PC\Downloads\мы живем в россии\20250402_111340.jpg"/>
          <p:cNvPicPr>
            <a:picLocks noChangeAspect="1" noChangeArrowheads="1"/>
          </p:cNvPicPr>
          <p:nvPr/>
        </p:nvPicPr>
        <p:blipFill>
          <a:blip r:embed="rId3" cstate="print"/>
          <a:srcRect t="173" r="12185"/>
          <a:stretch/>
        </p:blipFill>
        <p:spPr bwMode="auto">
          <a:xfrm>
            <a:off x="107504" y="1562582"/>
            <a:ext cx="3920486" cy="3342583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B4097D-45DD-2B04-E6EF-DA7B327638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1556792"/>
            <a:ext cx="2376264" cy="331236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ED50D1-DC33-8793-8DFE-43DE90CBD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1556792"/>
            <a:ext cx="2304256" cy="33123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071670" y="0"/>
            <a:ext cx="70723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выходного дня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Выставочный зал</a:t>
            </a:r>
          </a:p>
        </p:txBody>
      </p:sp>
      <p:pic>
        <p:nvPicPr>
          <p:cNvPr id="25601" name="Picture 1" descr="C:\Users\My PC\Downloads\мы живем в россии\Axopwn32WuIyFYL-j8vceITw7RdP_ssztq6uuR6CDDFBnY_mb8-Wc__3UxE17y0QX9p9YEFK0bTAhW15P9Nohc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2090843" cy="278779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5602" name="Picture 2" descr="C:\Users\My PC\Downloads\мы живем в россии\il0EdCGAHykoWSPCzD_Vzg9J6tSzg39FmhIwqFeo-5apS3BGGFzDe_tk7ke6SwZ1VN-AtjMyjpyL0ot4kMzR4_6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861048"/>
            <a:ext cx="2160240" cy="2880320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5603" name="Picture 3" descr="C:\Users\My PC\Downloads\мы живем в россии\oBFZmkb-uqgSxx70_t55Cl7JDToaVV1bFCbJk-CTRGoq-CvrA3LXc_ACSPZ1Ov1i-pw41ziWv94PknTa5ktbj3wJ —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861048"/>
            <a:ext cx="2160240" cy="2880321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5604" name="Picture 4" descr="C:\Users\My PC\Downloads\мы живем в россии\OIzQolch95-MMl8N4zhPeuawkzdOL8DWlmaMYItmrn-GdRDhuEQqLgjrHATrD_xvtApTmJ4FAiBRnUtAsifeJgH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908720"/>
            <a:ext cx="2135730" cy="28476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5605" name="Picture 5" descr="C:\Users\My PC\Downloads\мы живем в россии\7Z5pb44msslWfvzq5NGRikcCb7Sx9hPNyY9844PGVA_cTkrAfoIBUgXfMKX6lPas5ecVldV2E_0gL_OMxv5y1Ff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908720"/>
            <a:ext cx="2090844" cy="278779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5606" name="Picture 6" descr="C:\Users\My PC\Downloads\мы живем в россии\cuw_t3FswBlpk3jEAFshnpdtJwCjqbHyGLha3f9how7JuyyeycLL1FiysCSkqiuWRBX-YBsQlrquxpz3El-EwbE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3861048"/>
            <a:ext cx="2160240" cy="2880321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071670" y="285728"/>
            <a:ext cx="70723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 63 пожарно-спасательный отряд ФПС ГПС Главного управления МЧС России по Свердловской области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 descr="C:\Users\My PC\Downloads\мы живем в россии\1AWfxnI1KbCW2iv0iUCYwcOK263zm7kvolp9r5ytLcDlBrMRlObYRVFf5hNKYlrzo_1pE9ovGr9PhvPzOUh2neY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4429156" cy="4429156"/>
          </a:xfrm>
          <a:prstGeom prst="rect">
            <a:avLst/>
          </a:prstGeom>
          <a:noFill/>
        </p:spPr>
      </p:pic>
      <p:pic>
        <p:nvPicPr>
          <p:cNvPr id="3" name="Picture 1" descr="C:\Users\My PC\Downloads\мы живем в россии\d540YHlXf99ZGmPbZxx5EbK_tbMsrv4pFt3BLJ4at43-TQpdpXQPWK3pONQNyBAVfQBFUiNdtxReRXGn3rLRmtn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14488"/>
            <a:ext cx="4429156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143108" y="0"/>
            <a:ext cx="70008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мини-музея «Достопримечательности города Каменск-Уральский»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 descr="C:\Users\My PC\Downloads\мы живем в россии\20250324_151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76877" y="1609611"/>
            <a:ext cx="3004956" cy="1785950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0483" name="Picture 3" descr="C:\Users\My PC\Downloads\мы живем в россии\20250324_1519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740141" y="1617521"/>
            <a:ext cx="3004956" cy="177013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</p:pic>
      <p:pic>
        <p:nvPicPr>
          <p:cNvPr id="20484" name="Picture 4" descr="C:\Users\My PC\Downloads\мы живем в россии\20250324_1519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 flipH="1">
            <a:off x="6605704" y="1609614"/>
            <a:ext cx="3004956" cy="178595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0485" name="Picture 5" descr="C:\Users\My PC\Downloads\мы живем в россии\20250324_1521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149080"/>
            <a:ext cx="4357718" cy="2588392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0486" name="Picture 6" descr="C:\Users\My PC\Downloads\мы живем в россии\20250324_1523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855228" y="1573610"/>
            <a:ext cx="2932948" cy="178594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pic>
        <p:nvPicPr>
          <p:cNvPr id="58372" name="Picture 4" descr="C:\Users\My PC\Downloads\мы живем в россии\20250324_160627.jpg"/>
          <p:cNvPicPr>
            <a:picLocks noChangeAspect="1" noChangeArrowheads="1"/>
          </p:cNvPicPr>
          <p:nvPr/>
        </p:nvPicPr>
        <p:blipFill>
          <a:blip r:embed="rId3" cstate="print"/>
          <a:srcRect l="7921" t="45637" b="4162"/>
          <a:stretch>
            <a:fillRect/>
          </a:stretch>
        </p:blipFill>
        <p:spPr bwMode="auto">
          <a:xfrm>
            <a:off x="142844" y="1142984"/>
            <a:ext cx="8823398" cy="2709006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58375" name="Picture 7" descr="C:\Users\My PC\Downloads\мы живем в россии\20250325_180820.jpg"/>
          <p:cNvPicPr>
            <a:picLocks noChangeAspect="1" noChangeArrowheads="1"/>
          </p:cNvPicPr>
          <p:nvPr/>
        </p:nvPicPr>
        <p:blipFill>
          <a:blip r:embed="rId4" cstate="print"/>
          <a:srcRect l="21533" t="1618" r="32375"/>
          <a:stretch>
            <a:fillRect/>
          </a:stretch>
        </p:blipFill>
        <p:spPr bwMode="auto">
          <a:xfrm rot="16200000" flipH="1" flipV="1">
            <a:off x="5174425" y="2898583"/>
            <a:ext cx="2643206" cy="4856168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58376" name="Picture 8" descr="C:\Users\My PC\Downloads\мы живем в россии\20250325_180911.jpg"/>
          <p:cNvPicPr>
            <a:picLocks noChangeAspect="1" noChangeArrowheads="1"/>
          </p:cNvPicPr>
          <p:nvPr/>
        </p:nvPicPr>
        <p:blipFill>
          <a:blip r:embed="rId5" cstate="print"/>
          <a:srcRect l="35499" t="14000" r="16500"/>
          <a:stretch>
            <a:fillRect/>
          </a:stretch>
        </p:blipFill>
        <p:spPr bwMode="auto">
          <a:xfrm rot="5400000">
            <a:off x="636346" y="3548229"/>
            <a:ext cx="2658231" cy="3571900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547664" y="188640"/>
            <a:ext cx="7884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Выставка детско-родительского творчества                    «Достопримечательности города Каменск-Уральский»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071670" y="0"/>
            <a:ext cx="70723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на Курсы УМЦ ГОЧС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Каменска–Уральского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C:\Users\My PC\Downloads\мы живем в россии\20250417_103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88862" y="2133131"/>
            <a:ext cx="5835311" cy="3286149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19458" name="Picture 2" descr="C:\Users\My PC\Downloads\мы живем в россии\20250417_1032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1" y="857232"/>
            <a:ext cx="5074185" cy="2857520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19459" name="Picture 3" descr="C:\Users\My PC\Downloads\мы живем в россии\20250417_1041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3857628"/>
            <a:ext cx="5074182" cy="2857520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763688" y="116632"/>
            <a:ext cx="72008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Aptos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Aptos" charset="0"/>
                <a:cs typeface="Times New Roman" pitchFamily="18" charset="0"/>
              </a:rPr>
              <a:t>   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Фундаментом патриотизма по праву рассматривается целенаправленное ознакомление детей с родным городом, с родной страной.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современных условиях, когда родители, все чаще реальное общение со своим ребенком подменяют на  виртуальное, давая в руки детям телефоны, планшеты, становится актуальным организация педагогами живого общения родителей со своим ребенком, вовлечение их в творчество в процессе формирования у детей знаний о своей Родине, знакомя их с родным городом – Каменск-Уральский.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     Таким образом, для решения этой проблемы мы составили и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 реализовали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ptos" charset="0"/>
                <a:cs typeface="Times New Roman" pitchFamily="18" charset="0"/>
              </a:rPr>
              <a:t> проект «Мы живем в России»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071670" y="0"/>
            <a:ext cx="692945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онкурсе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«Военной технике»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«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иблиотеке имени Н.А. Островского»</a:t>
            </a:r>
          </a:p>
        </p:txBody>
      </p:sp>
      <p:pic>
        <p:nvPicPr>
          <p:cNvPr id="18433" name="Picture 1" descr="C:\Users\My PC\Downloads\мы живем в россии\_Xsk2qcaV-E33lzMn5-BG_Wt-HMOZDIwr8KS6PSGR-TXvMveKJICIoeJSAeNnMF967K5SIU6K4vTHf7D_NryO_m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857232"/>
            <a:ext cx="3286148" cy="583531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7409" name="Picture 1" descr="C:\Users\My PC\Downloads\мы живем в россии\EJptSoQ1lKamTJS3T0Zetw2EBh3uBn08w_IOSetxLPRg2RQaHVxcs_FUoaJN_EDFKDEGaecZcCopIxB5q7Kzzl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857232"/>
            <a:ext cx="1974309" cy="279237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7410" name="Picture 2" descr="C:\Users\My PC\Downloads\мы живем в россии\VKvM1mg6gQ_IdYSB6j8zVx1Awq1EfEF7Jui662sG9ILqEEerbqVVY8a-4QUvyLQ_nc8SNvjSnfpLFlKWDCbEJZ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3857628"/>
            <a:ext cx="1969839" cy="278605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" name="Picture 1" descr="C:\Users\My PC\Downloads\WhatsApp Image 2025-10-03 at 14.04.02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857364"/>
            <a:ext cx="2411412" cy="341059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214546" y="214290"/>
            <a:ext cx="6929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выходного дня «Аллея Славы»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Picture 1" descr="C:\Users\My PC\Downloads\мы живем в россии\WhatsApp Image 2025-10-01 at 14.19.35.jpeg"/>
          <p:cNvPicPr>
            <a:picLocks noChangeAspect="1" noChangeArrowheads="1"/>
          </p:cNvPicPr>
          <p:nvPr/>
        </p:nvPicPr>
        <p:blipFill>
          <a:blip r:embed="rId3" cstate="print"/>
          <a:srcRect b="36889"/>
          <a:stretch>
            <a:fillRect/>
          </a:stretch>
        </p:blipFill>
        <p:spPr bwMode="auto">
          <a:xfrm>
            <a:off x="4139952" y="1412776"/>
            <a:ext cx="4706545" cy="39604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14341" name="Picture 5" descr="C:\Users\My PC\Downloads\мы живем в россии\IMG_6018.JPG"/>
          <p:cNvPicPr>
            <a:picLocks noChangeAspect="1" noChangeArrowheads="1"/>
          </p:cNvPicPr>
          <p:nvPr/>
        </p:nvPicPr>
        <p:blipFill>
          <a:blip r:embed="rId4" cstate="print"/>
          <a:srcRect l="23849" t="12892" r="22065"/>
          <a:stretch/>
        </p:blipFill>
        <p:spPr bwMode="auto">
          <a:xfrm>
            <a:off x="539552" y="1412776"/>
            <a:ext cx="3241475" cy="39153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571736" y="285728"/>
            <a:ext cx="57150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Городской конкурс на лучший русский народный костюм «Иван да Марья»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 descr="C:\Users\My PC\Downloads\мы живем в россии\diCzsx4GnHI5LiRTpBodW1uY2iwiAMRSgqk_iNuIzTeqMEWFnTpQPZpsIT4N51_j4qlT6cMmO4a1m6rwGG8rnaF6.jpg"/>
          <p:cNvPicPr>
            <a:picLocks noChangeAspect="1" noChangeArrowheads="1"/>
          </p:cNvPicPr>
          <p:nvPr/>
        </p:nvPicPr>
        <p:blipFill>
          <a:blip r:embed="rId3" cstate="print"/>
          <a:srcRect t="7118" b="13523"/>
          <a:stretch>
            <a:fillRect/>
          </a:stretch>
        </p:blipFill>
        <p:spPr bwMode="auto">
          <a:xfrm>
            <a:off x="2928926" y="1500174"/>
            <a:ext cx="2786082" cy="51906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3314" name="Picture 2" descr="C:\Users\My PC\Downloads\мы живем в россии\nTpEPpcX3iOcpaSKy5NTbxGkMu2tF8Hc4yaG8Ur_dui8zgL_R_3ZabamsruRsnuY22w9k5-DR7gKkv1_Lm-Krc-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929066"/>
            <a:ext cx="3143272" cy="2762268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13315" name="Picture 3" descr="C:\Users\My PC\Downloads\мы живем в россии\KBmQvLHJ-RXX5iLqGGfLGZhjnbvXdvYUfyZ2Q1t88YEGID8nFU4OkwJKWEzf-gzSw5auR1CAW0zc6mVtKZA9JA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500174"/>
            <a:ext cx="3143272" cy="2357454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12289" name="Picture 1" descr="C:\Users\My PC\Downloads\WhatsApp Image 2025-10-03 at 13.55.39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500174"/>
            <a:ext cx="2643206" cy="51538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My PC\Downloads\мы живем в россии\20250429_064148.jpg"/>
          <p:cNvPicPr>
            <a:picLocks noChangeAspect="1" noChangeArrowheads="1"/>
          </p:cNvPicPr>
          <p:nvPr/>
        </p:nvPicPr>
        <p:blipFill>
          <a:blip r:embed="rId3" cstate="print"/>
          <a:srcRect l="13088" t="8452" r="13145" b="2813"/>
          <a:stretch>
            <a:fillRect/>
          </a:stretch>
        </p:blipFill>
        <p:spPr bwMode="auto">
          <a:xfrm rot="5400000">
            <a:off x="6197312" y="4251960"/>
            <a:ext cx="2870056" cy="1944216"/>
          </a:xfrm>
          <a:prstGeom prst="rect">
            <a:avLst/>
          </a:prstGeom>
          <a:noFill/>
          <a:ln w="28575">
            <a:solidFill>
              <a:srgbClr val="FF33CC"/>
            </a:solidFill>
          </a:ln>
        </p:spPr>
      </p:pic>
      <p:pic>
        <p:nvPicPr>
          <p:cNvPr id="4" name="Picture 6" descr="C:\Users\My PC\Downloads\мы живем в россии\20250423_1618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340768"/>
            <a:ext cx="4067976" cy="22908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5" name="Picture 5" descr="C:\Users\My PC\Downloads\мы живем в россии\20250429_064158.jpg"/>
          <p:cNvPicPr>
            <a:picLocks noChangeAspect="1" noChangeArrowheads="1"/>
          </p:cNvPicPr>
          <p:nvPr/>
        </p:nvPicPr>
        <p:blipFill>
          <a:blip r:embed="rId5" cstate="print"/>
          <a:srcRect l="6511" t="5780" r="15363"/>
          <a:stretch>
            <a:fillRect/>
          </a:stretch>
        </p:blipFill>
        <p:spPr bwMode="auto">
          <a:xfrm rot="5400000">
            <a:off x="1952503" y="4248297"/>
            <a:ext cx="2862730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6" name="Picture 7" descr="C:\Users\My PC\Downloads\мы живем в россии\20250429_064117.jpg"/>
          <p:cNvPicPr>
            <a:picLocks noChangeAspect="1" noChangeArrowheads="1"/>
          </p:cNvPicPr>
          <p:nvPr/>
        </p:nvPicPr>
        <p:blipFill>
          <a:blip r:embed="rId6" cstate="print"/>
          <a:srcRect l="7239" t="4285" r="17959" b="5735"/>
          <a:stretch>
            <a:fillRect/>
          </a:stretch>
        </p:blipFill>
        <p:spPr bwMode="auto">
          <a:xfrm rot="5400000">
            <a:off x="4109091" y="4251949"/>
            <a:ext cx="2870033" cy="194421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5122" name="AutoShape 2" descr="Фото: soldi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Фото: soldi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Краткий курс истории. Могила Неизвестного Солдата | Читать статьи по  истории РФ для школьников и студентов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1600" y="1340768"/>
            <a:ext cx="3456384" cy="2308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843808" y="0"/>
            <a:ext cx="4068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Рисование  «Вечный огонь»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C8CC17-1309-488E-B109-669A55E1B7E7}"/>
              </a:ext>
            </a:extLst>
          </p:cNvPr>
          <p:cNvSpPr txBox="1"/>
          <p:nvPr/>
        </p:nvSpPr>
        <p:spPr>
          <a:xfrm>
            <a:off x="1681439" y="476672"/>
            <a:ext cx="7452321" cy="780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Цель: развивать художественно-творческие способности,                                    изображая символы памяти и уважения героям ВОВ.</a:t>
            </a:r>
            <a:endParaRPr lang="ru-RU" sz="20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99DB8E-35A5-E66F-56BD-90D8F012E4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25" y="-34501"/>
            <a:ext cx="1725318" cy="11949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11" y="0"/>
            <a:ext cx="9144000" cy="6858000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000232" y="-41814"/>
            <a:ext cx="71437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Совместная деятельность педагога с детьми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Всероссийская а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кция к 9 мая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«Открытка ветеранам»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Picture 1" descr="C:\Users\My PC\Downloads\мы живем в россии\1bmvWVOBiZLPlI2eghjBuNbQR0qJxML3ih6HVQq8_FubA5_DtrxZEFG0_Pg0S9plZyVe_obzgup6kXHbPPdbRUWD.jpg"/>
          <p:cNvPicPr>
            <a:picLocks noChangeAspect="1" noChangeArrowheads="1"/>
          </p:cNvPicPr>
          <p:nvPr/>
        </p:nvPicPr>
        <p:blipFill>
          <a:blip r:embed="rId3" cstate="print"/>
          <a:srcRect l="6873" t="1" r="5205" b="313"/>
          <a:stretch/>
        </p:blipFill>
        <p:spPr bwMode="auto">
          <a:xfrm>
            <a:off x="1547664" y="1196752"/>
            <a:ext cx="4271058" cy="2727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5361" name="Picture 1" descr="C:\Users\My PC\Downloads\мы живем в россии\xuFBzBdYfg0b1Wh_l_pPmM8FsD5kp9KF4RF9XWA8_ej-EWt72YeCc8_UzAl-hAXPywCvy1ILjIlaNzwcCG2ybK1m.jpg"/>
          <p:cNvPicPr>
            <a:picLocks noChangeAspect="1" noChangeArrowheads="1"/>
          </p:cNvPicPr>
          <p:nvPr/>
        </p:nvPicPr>
        <p:blipFill>
          <a:blip r:embed="rId4" cstate="print"/>
          <a:srcRect l="5410" t="-433" r="6114"/>
          <a:stretch/>
        </p:blipFill>
        <p:spPr bwMode="auto">
          <a:xfrm>
            <a:off x="4716016" y="3933056"/>
            <a:ext cx="4282633" cy="273768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8BD583-E442-0301-3F03-F596B1E753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99" y="188640"/>
            <a:ext cx="1725318" cy="11949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795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698A15-CFE4-8E63-5401-23BCD97B5E13}"/>
              </a:ext>
            </a:extLst>
          </p:cNvPr>
          <p:cNvSpPr/>
          <p:nvPr/>
        </p:nvSpPr>
        <p:spPr>
          <a:xfrm rot="801937">
            <a:off x="1235055" y="170203"/>
            <a:ext cx="666717" cy="17344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8640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Конкурс «Кукла в военной форме»,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приуроченный к празднованию 80-летия со дня Победы в Великой Отечественной войне и праздничного Парада на Красной площади города Москва</a:t>
            </a:r>
          </a:p>
        </p:txBody>
      </p:sp>
      <p:pic>
        <p:nvPicPr>
          <p:cNvPr id="2049" name="Picture 1" descr="D:\мы живем в россии\1BmGGKFWQezyiSMR2olV1h80nSEEN4nUWHAkDoXkHetaGKM12hgylrQXkogfvAnoPegwUg3UvpQSoI4Jz2WypE-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20888"/>
            <a:ext cx="2862319" cy="381642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2050" name="Picture 2" descr="D:\мы живем в россии\_sNaIw-z4tTUnOjdu6on-dX7O5T4MHZneWVYGrDvf386Wy6BIN0mRJ8MQfAFjRaq1x3StE6fU0REwa7j8dMUIK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420888"/>
            <a:ext cx="2862319" cy="3816424"/>
          </a:xfrm>
          <a:prstGeom prst="rect">
            <a:avLst/>
          </a:prstGeom>
          <a:noFill/>
          <a:ln>
            <a:solidFill>
              <a:srgbClr val="FF33CC"/>
            </a:solidFill>
          </a:ln>
        </p:spPr>
      </p:pic>
      <p:pic>
        <p:nvPicPr>
          <p:cNvPr id="2051" name="Picture 3" descr="D:\мы живем в россии\QrrCw_fpoDZaZ-pvKBXxdoeZKjJVwKwvR3O1u5bC-T1JXy_5RMXgGfgL0GnHg4Wo4VUwZYUw6-JJNrOUBodk04p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420888"/>
            <a:ext cx="2862319" cy="381642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806" y="-27935"/>
            <a:ext cx="9144000" cy="6858000"/>
          </a:xfrm>
          <a:prstGeom prst="rect">
            <a:avLst/>
          </a:prstGeom>
          <a:noFill/>
        </p:spPr>
      </p:pic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2051720" y="5085184"/>
            <a:ext cx="677652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Технологическая карта квест-игры для детей подготовительной к школе группы «Путешествие по городу Каменск-Уральский»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F9ED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https://cloud.mail.ru/public/FaR4/5v8vQ3d1J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16632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Квест-игра на тему: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по Каменск-Уральскому» 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https://vk.com/wall-216960375_924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745C41-CB37-FB16-9688-439B4941490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1" t="11285" r="2034" b="23400"/>
          <a:stretch/>
        </p:blipFill>
        <p:spPr>
          <a:xfrm>
            <a:off x="2195736" y="1484784"/>
            <a:ext cx="3892085" cy="345448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8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404664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8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виз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-игра для детей с родителями «Памятники и обелиски нашего города, посвященные 80-летию Победы в Великой Отечественной войне»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2E5A5E-7460-9A29-34B1-2D379843F6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260648"/>
            <a:ext cx="1725318" cy="11949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F5C7D7-C9F6-E302-6CB3-117150F2AF90}"/>
              </a:ext>
            </a:extLst>
          </p:cNvPr>
          <p:cNvSpPr txBox="1"/>
          <p:nvPr/>
        </p:nvSpPr>
        <p:spPr>
          <a:xfrm>
            <a:off x="1835696" y="2132856"/>
            <a:ext cx="72008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 по третьему блоку проекта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6C5667-DFF3-04E8-D233-E44E05CD59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3" t="3088" r="3020" b="17545"/>
          <a:stretch/>
        </p:blipFill>
        <p:spPr>
          <a:xfrm>
            <a:off x="323528" y="2996952"/>
            <a:ext cx="4048449" cy="3312368"/>
          </a:xfrm>
          <a:prstGeom prst="rect">
            <a:avLst/>
          </a:prstGeom>
          <a:ln w="28575">
            <a:solidFill>
              <a:srgbClr val="FF33CC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1A20317-C930-4486-A527-1E273578DE2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6" t="1519" r="2986" b="10548"/>
          <a:stretch/>
        </p:blipFill>
        <p:spPr>
          <a:xfrm>
            <a:off x="4644008" y="2996952"/>
            <a:ext cx="4170659" cy="331236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358196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17506" y="1988840"/>
            <a:ext cx="78138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Патриотическое воспитание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детей старшего дошкольного возраста в процессе организации творчества и «живого» общения родителей со своими детьми в процессе формирования у детей знаний о родном городе -   Каменск-Уральский и о своей Родине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979712" y="116632"/>
            <a:ext cx="705678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Aptos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Aptos"/>
                <a:cs typeface="Times New Roman" pitchFamily="18" charset="0"/>
              </a:rPr>
            </a:b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Aptos"/>
                <a:cs typeface="Times New Roman" pitchFamily="18" charset="0"/>
              </a:rPr>
              <a:t>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/>
                <a:ea typeface="Aptos"/>
                <a:cs typeface="Times New Roman" pitchFamily="18" charset="0"/>
              </a:rPr>
              <a:t>«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Aptos"/>
                <a:cs typeface="Times New Roman" pitchFamily="18" charset="0"/>
              </a:rPr>
              <a:t>Детский сад № 25 комбинированного вида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/>
                <a:ea typeface="Aptos"/>
                <a:cs typeface="Times New Roman" pitchFamily="18" charset="0"/>
              </a:rPr>
              <a:t>»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148064" y="4869160"/>
            <a:ext cx="38164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Aptos" charset="0"/>
                <a:cs typeface="Times New Roman" pitchFamily="18" charset="0"/>
              </a:rPr>
              <a:t>                           Воспитатели: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Aptos" charset="0"/>
                <a:cs typeface="Times New Roman" pitchFamily="18" charset="0"/>
              </a:rPr>
              <a:t>Ватлина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Aptos" charset="0"/>
                <a:cs typeface="Times New Roman" pitchFamily="18" charset="0"/>
              </a:rPr>
              <a:t> Елена Григорьевна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Aptos" charset="0"/>
                <a:cs typeface="Times New Roman" pitchFamily="18" charset="0"/>
              </a:rPr>
              <a:t>Воронкова Марина Сергеевна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259632" y="6085602"/>
            <a:ext cx="67151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01675" algn="l"/>
                <a:tab pos="2163763" algn="l"/>
              </a:tabLst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Каменск – Уральский городской округ, 2025 г.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5C3864-A956-A882-40F0-840C347FD42B}"/>
              </a:ext>
            </a:extLst>
          </p:cNvPr>
          <p:cNvSpPr txBox="1"/>
          <p:nvPr/>
        </p:nvSpPr>
        <p:spPr>
          <a:xfrm>
            <a:off x="1619672" y="764704"/>
            <a:ext cx="7200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муниципальный этап XXXIV Международных Рождественских образовательных чтений «Просвещение и нравственность: формирование личности вызовы времени»</a:t>
            </a:r>
          </a:p>
        </p:txBody>
      </p:sp>
    </p:spTree>
    <p:extLst>
      <p:ext uri="{BB962C8B-B14F-4D97-AF65-F5344CB8AC3E}">
        <p14:creationId xmlns:p14="http://schemas.microsoft.com/office/powerpoint/2010/main" val="421825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577"/>
            <a:ext cx="9144000" cy="68580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691680" y="1340768"/>
            <a:ext cx="691276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у детей знаний о своей Родине, знакомя их с родным городом – Каменск-Уральский, воспитывая ценностное отношение к своей Родине – России в процессе организации творчества и «живого» общения родителей со своим ребенком.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763688" y="3109479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                      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EFEF85-6AE3-BCB5-2CEC-E4F418158517}"/>
              </a:ext>
            </a:extLst>
          </p:cNvPr>
          <p:cNvSpPr txBox="1"/>
          <p:nvPr/>
        </p:nvSpPr>
        <p:spPr>
          <a:xfrm>
            <a:off x="1835696" y="1340768"/>
            <a:ext cx="7056783" cy="3969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866900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познавательный, творческий.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866900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доминирующей деятельности: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866900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количеству участников: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групповой 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866900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продолжительности: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один учебный год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866900" algn="l"/>
              </a:tabLs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подготовительной к школе группы, воспитатели, родители (законные представители).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95736" y="116632"/>
            <a:ext cx="64807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Первый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этап проекта  Подготовительный </a:t>
            </a:r>
            <a:endParaRPr kumimoji="0" lang="ru-RU" sz="3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65439" y="1340768"/>
            <a:ext cx="735808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* Разработка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перспективного планирования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мероприятий с детьми по реализации проекта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* Составление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плана работы с родителями, плана взаимодействия с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культурными, образовательными и спортивными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учреждениями города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* Подбор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методических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разработок, книг и иллюстраций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достопримечательностей и социально-значимых объектов городов, природных памятников о городах по теме проекта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* Подбор стихотворений, художественной литературы, пословиц, поговорок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 родном городе и России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*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Ознакомление с проектом родителей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pic>
        <p:nvPicPr>
          <p:cNvPr id="4097" name="Picture 1" descr="C:\Users\My PC\Downloads\imag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48880"/>
            <a:ext cx="2900482" cy="4104456"/>
          </a:xfrm>
          <a:prstGeom prst="rect">
            <a:avLst/>
          </a:prstGeom>
          <a:noFill/>
        </p:spPr>
      </p:pic>
      <p:pic>
        <p:nvPicPr>
          <p:cNvPr id="4099" name="Picture 3" descr="C:\Users\My PC\Downloads\image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832" y="2348880"/>
            <a:ext cx="2900483" cy="4104456"/>
          </a:xfrm>
          <a:prstGeom prst="rect">
            <a:avLst/>
          </a:prstGeom>
          <a:noFill/>
        </p:spPr>
      </p:pic>
      <p:pic>
        <p:nvPicPr>
          <p:cNvPr id="4101" name="Picture 5" descr="C:\Users\My PC\Downloads\image_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168" y="2348880"/>
            <a:ext cx="2900481" cy="4104456"/>
          </a:xfrm>
          <a:prstGeom prst="rect">
            <a:avLst/>
          </a:prstGeom>
          <a:noFill/>
        </p:spPr>
      </p:pic>
      <p:pic>
        <p:nvPicPr>
          <p:cNvPr id="4103" name="Picture 7" descr="Ребенок с флагом россии на прозрачном фоне (34 фото)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623961" cy="112474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51720" y="26484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Первый блок практического этапа проекта «Город Каменск-Уральский»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980728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Консультация для родителей 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«Патриотическое воспитание ребенка дошкольного возраста»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092370" y="404664"/>
            <a:ext cx="70723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Занятие «Город Каменск-Уральский»</a:t>
            </a:r>
          </a:p>
        </p:txBody>
      </p:sp>
      <p:pic>
        <p:nvPicPr>
          <p:cNvPr id="1026" name="Picture 2" descr="C:\Users\My PC\Downloads\мы живем в россии\20241031_0905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6024509" y="1976491"/>
            <a:ext cx="3357586" cy="2518189"/>
          </a:xfrm>
          <a:prstGeom prst="rect">
            <a:avLst/>
          </a:prstGeom>
          <a:noFill/>
          <a:ln w="38100">
            <a:solidFill>
              <a:srgbClr val="FFCCFF"/>
            </a:solidFill>
          </a:ln>
        </p:spPr>
      </p:pic>
      <p:pic>
        <p:nvPicPr>
          <p:cNvPr id="1027" name="Picture 3" descr="C:\Users\My PC\Downloads\мы живем в россии\20241031_0918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3363190" y="1973514"/>
            <a:ext cx="3333774" cy="2500330"/>
          </a:xfrm>
          <a:prstGeom prst="rect">
            <a:avLst/>
          </a:prstGeom>
          <a:noFill/>
          <a:ln w="28575">
            <a:solidFill>
              <a:srgbClr val="FFCCFF"/>
            </a:solidFill>
          </a:ln>
        </p:spPr>
      </p:pic>
      <p:pic>
        <p:nvPicPr>
          <p:cNvPr id="1029" name="Picture 5" descr="Каменск-Уральский — Циклопеди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484784"/>
            <a:ext cx="3214710" cy="4141724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4" name="Picture 6" descr="Picture background">
            <a:extLst>
              <a:ext uri="{FF2B5EF4-FFF2-40B4-BE49-F238E27FC236}">
                <a16:creationId xmlns:a16="http://schemas.microsoft.com/office/drawing/2014/main" id="{0F41FBC4-718E-071B-D320-EA74054C3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0"/>
            <a:ext cx="73581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Совместная деятельность педагога с детьми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Аппликация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«Герб и флаг» города Каменск-Уральский»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Users\My PC\Downloads\мы живем в россии\_jiOpb4mfZvttOyQ7WOcgnnWZHF2AgxPodFl9gZ0nbXZ7Yt7IQw1mUcOuq3E17vk8gshyj_cMDbEFxTf-E8Ez4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571612"/>
            <a:ext cx="4929222" cy="4929222"/>
          </a:xfrm>
          <a:prstGeom prst="rect">
            <a:avLst/>
          </a:prstGeom>
          <a:noFill/>
        </p:spPr>
      </p:pic>
      <p:pic>
        <p:nvPicPr>
          <p:cNvPr id="31746" name="Picture 2" descr="C:\Users\My PC\Downloads\мы живем в россии\be33ce6db458655846a30b342924add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2008326" cy="1214446"/>
          </a:xfrm>
          <a:prstGeom prst="rect">
            <a:avLst/>
          </a:prstGeom>
          <a:noFill/>
        </p:spPr>
      </p:pic>
      <p:pic>
        <p:nvPicPr>
          <p:cNvPr id="31747" name="Picture 3" descr="C:\Users\My PC\Downloads\мы живем в россии\20250326_155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15327" y="2358411"/>
            <a:ext cx="4931184" cy="335758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y PC\Downloads\1648597786_2-abrakadabra-fun-p-fon-dlya-prezentatsii-patrioticheskii-stil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3108" y="142852"/>
            <a:ext cx="67866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выходного дня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«Каменная летопись Каменск-Уральского»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My PC\Downloads\мы живем в россии\Hj4pQvIeUGr8ezYcUJvpB_Rll5TeWx1Hdx6tS6Ut-wcZOZ90_inwg9Lalz8mfEwVwYOs5n4TDH8CScbA0ueu06V-.jpg"/>
          <p:cNvPicPr>
            <a:picLocks noChangeAspect="1" noChangeArrowheads="1"/>
          </p:cNvPicPr>
          <p:nvPr/>
        </p:nvPicPr>
        <p:blipFill>
          <a:blip r:embed="rId3" cstate="print"/>
          <a:srcRect l="17143" t="8351" r="23220" b="7368"/>
          <a:stretch/>
        </p:blipFill>
        <p:spPr bwMode="auto">
          <a:xfrm>
            <a:off x="4929191" y="3530278"/>
            <a:ext cx="4006466" cy="3184870"/>
          </a:xfrm>
          <a:prstGeom prst="rect">
            <a:avLst/>
          </a:prstGeom>
          <a:noFill/>
          <a:ln w="28575">
            <a:solidFill>
              <a:srgbClr val="FFCCFF"/>
            </a:solidFill>
          </a:ln>
        </p:spPr>
      </p:pic>
      <p:pic>
        <p:nvPicPr>
          <p:cNvPr id="2052" name="Picture 4" descr="C:\Users\My PC\Downloads\мы живем в россии\i-omJdEBxA3SiFsj1QIHfbqGUsO_j5wa0xQlNdDPwuNRkmTH3RiBOwd1bd4beyLX9pknctfW1sKuO1gLwSBMUGlT.jpg"/>
          <p:cNvPicPr>
            <a:picLocks noChangeAspect="1" noChangeArrowheads="1"/>
          </p:cNvPicPr>
          <p:nvPr/>
        </p:nvPicPr>
        <p:blipFill>
          <a:blip r:embed="rId4" cstate="print"/>
          <a:srcRect t="8177" r="2112" b="12503"/>
          <a:stretch/>
        </p:blipFill>
        <p:spPr bwMode="auto">
          <a:xfrm>
            <a:off x="179512" y="3573016"/>
            <a:ext cx="2309045" cy="3173295"/>
          </a:xfrm>
          <a:prstGeom prst="rect">
            <a:avLst/>
          </a:prstGeom>
          <a:noFill/>
          <a:ln w="28575">
            <a:solidFill>
              <a:srgbClr val="FFCCFF"/>
            </a:solidFill>
          </a:ln>
        </p:spPr>
      </p:pic>
      <p:pic>
        <p:nvPicPr>
          <p:cNvPr id="2053" name="Picture 5" descr="C:\Users\My PC\Downloads\мы живем в россии\y-1IRQKI9RCxi04TGUceAOlmYZyWyakScpSILNycYVUgsnEC7k_gZ3gNf3u1FQBuxC2f9KgELp7W0NF0KJIhwWVS.jpg"/>
          <p:cNvPicPr>
            <a:picLocks noChangeAspect="1" noChangeArrowheads="1"/>
          </p:cNvPicPr>
          <p:nvPr/>
        </p:nvPicPr>
        <p:blipFill>
          <a:blip r:embed="rId5" cstate="print"/>
          <a:srcRect t="8846" r="6158" b="8628"/>
          <a:stretch/>
        </p:blipFill>
        <p:spPr bwMode="auto">
          <a:xfrm>
            <a:off x="2643174" y="3553428"/>
            <a:ext cx="2144850" cy="3160308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2055" name="Picture 7" descr="Каменск-Уральский — Ураловед"/>
          <p:cNvPicPr>
            <a:picLocks noChangeAspect="1" noChangeArrowheads="1"/>
          </p:cNvPicPr>
          <p:nvPr/>
        </p:nvPicPr>
        <p:blipFill>
          <a:blip r:embed="rId6" cstate="print"/>
          <a:srcRect l="14338" b="8741"/>
          <a:stretch>
            <a:fillRect/>
          </a:stretch>
        </p:blipFill>
        <p:spPr bwMode="auto">
          <a:xfrm>
            <a:off x="179512" y="188640"/>
            <a:ext cx="1405368" cy="1008112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D74744-4939-1E64-A882-ACD8620EBD9F}"/>
              </a:ext>
            </a:extLst>
          </p:cNvPr>
          <p:cNvSpPr txBox="1"/>
          <p:nvPr/>
        </p:nvSpPr>
        <p:spPr>
          <a:xfrm>
            <a:off x="1619672" y="1124744"/>
            <a:ext cx="7452320" cy="2304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 способствовать ознакомлению детей с историческим прошлым и настоящим нашего города, знакомство детей с одной из основных достопримечательностей города – монументом «Пушка», расширению кругозора детей о родном городе, вовлечению родителей в образовательный процесс, взаимодействуя с сотрудниками культурного учреждения города (Каменск-Уральский краеведческий музей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И.Я.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Стяжкина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4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775</Words>
  <Application>Microsoft Office PowerPoint</Application>
  <PresentationFormat>Экран (4:3)</PresentationFormat>
  <Paragraphs>80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Aptos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My PC</dc:creator>
  <cp:lastModifiedBy>Пользователь</cp:lastModifiedBy>
  <cp:revision>87</cp:revision>
  <dcterms:created xsi:type="dcterms:W3CDTF">2025-09-30T07:32:06Z</dcterms:created>
  <dcterms:modified xsi:type="dcterms:W3CDTF">2025-12-02T09:14:37Z</dcterms:modified>
</cp:coreProperties>
</file>